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Golos Text"/>
      <p:regular r:id="rId42"/>
      <p:bold r:id="rId43"/>
    </p:embeddedFont>
    <p:embeddedFont>
      <p:font typeface="Golos Text SemiBo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6" roundtripDataSignature="AMtx7mh3Wc56VskyU6HJIwLfWISpBKzn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GolosText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GolosTextSemiBold-regular.fntdata"/><Relationship Id="rId21" Type="http://schemas.openxmlformats.org/officeDocument/2006/relationships/slide" Target="slides/slide16.xml"/><Relationship Id="rId43" Type="http://schemas.openxmlformats.org/officeDocument/2006/relationships/font" Target="fonts/GolosText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GolosTex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ed5e805c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0ed5e805c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ed5e805c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0ed5e805c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ed5e805c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0ed5e805c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ed5e805c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0ed5e805c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ed5e805c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0ed5e805c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ed5e805c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0ed5e805c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ed5e805c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0ed5e805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ed5e805c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0ed5e805c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ed5e805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0ed5e805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ed5e805c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0ed5e805c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ed5e805c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0ed5e805c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ed5e805c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0ed5e805c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ed5e805c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0ed5e805c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ed5e805c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0ed5e805c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ed5e805c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0ed5e805c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ed5e805c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0ed5e805c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ed5e805c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0ed5e805c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ed5e805c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0ed5e805c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ed5e805c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0ed5e805c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ed5e805c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0ed5e805c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ee7003f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2dee7003f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ed5e805c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0ed5e805c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ed5e805c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0ed5e805c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ed5e805c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0ed5e805c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ed5e805c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0ed5e805c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ed5e805c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0ed5e805c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2acfe1e1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e2acfe1e1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ed5e805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30ed5e805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ed5e805c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0ed5e805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ed5e805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0ed5e805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ed5e805c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0ed5e805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ee7003f2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dee7003f2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ed5e805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0ed5e805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1919800"/>
            <a:ext cx="85206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Курс 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«Java Middle»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311700" y="2413300"/>
            <a:ext cx="85206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Урок 19: Очереди: RabbitMQ</a:t>
            </a:r>
            <a:endParaRPr sz="300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ed5e805c3_0_37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Внешние очереди и JavaEE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08" name="Google Shape;108;g30ed5e805c3_0_37"/>
          <p:cNvSpPr txBox="1"/>
          <p:nvPr/>
        </p:nvSpPr>
        <p:spPr>
          <a:xfrm>
            <a:off x="379975" y="1353075"/>
            <a:ext cx="83409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Вообще говоря, тема не новая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 JavaEE с давних пор даже API для работы с внешними (не обязательно) очередями. Называется JMS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У него много провайдеров. Например ActiveMQ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09" name="Google Shape;109;g30ed5e805c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500" y="2818700"/>
            <a:ext cx="5973473" cy="22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ed5e805c3_0_44"/>
          <p:cNvSpPr txBox="1"/>
          <p:nvPr>
            <p:ph type="ctrTitle"/>
          </p:nvPr>
        </p:nvSpPr>
        <p:spPr>
          <a:xfrm>
            <a:off x="311700" y="-845475"/>
            <a:ext cx="85206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RabbitMQ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ed5e805c3_0_50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RabbitMQ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20" name="Google Shape;120;g30ed5e805c3_0_50"/>
          <p:cNvSpPr txBox="1"/>
          <p:nvPr/>
        </p:nvSpPr>
        <p:spPr>
          <a:xfrm>
            <a:off x="379975" y="1353075"/>
            <a:ext cx="83409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На данный момент, наиболее ярким представителем внешних очередей является RabbitMQ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Т.е. это отдельное приложение-сервер, внутри которого создаются и “живут” очереди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Написан на Erlang (требуется для работы)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Наши приложения могут взаимодействовать с данным сервером через клиентские библиотеки, которые существуют для большого количества ЯП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ed5e805c3_0_56"/>
          <p:cNvSpPr txBox="1"/>
          <p:nvPr>
            <p:ph idx="1" type="body"/>
          </p:nvPr>
        </p:nvSpPr>
        <p:spPr>
          <a:xfrm>
            <a:off x="1208125" y="115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Очереди и </a:t>
            </a: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RabbitMQ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26" name="Google Shape;126;g30ed5e805c3_0_56"/>
          <p:cNvSpPr txBox="1"/>
          <p:nvPr/>
        </p:nvSpPr>
        <p:spPr>
          <a:xfrm>
            <a:off x="379975" y="514875"/>
            <a:ext cx="8340900" cy="4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RabbitMQ реализует протокол AMQP (Advanced Message Queuing Protocol). В основе данного протокола несколько понятий: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Поставщик (producer)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Подписчик (consumer)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Сообщение (message)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Очередь (queue)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Точка обмена (exchange)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Ключ маршрутизации (routing key)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Exchange – является чисто логическим компонентом, который распределяет сообщения по очередям, но сам ничего не хранит. Бывает следующих видов: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default – сообщение передаётся в очередь с именем, совпадающим с ключом маршрутизации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direct – сообщение передаётся в очередь, привязанную к exchange по прямому совпадению с ключом маршрутизации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fanout – широковещательная рассылка сообщений 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• topic – сообщение передаётся в очереди, для которых совпадает маска на ключ маршрутизации, по которой очередь привязана к exchange</a:t>
            </a:r>
            <a:endParaRPr b="0" i="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27" name="Google Shape;127;g30ed5e805c3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975" y="964400"/>
            <a:ext cx="1517250" cy="15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ed5e805c3_0_63"/>
          <p:cNvSpPr txBox="1"/>
          <p:nvPr>
            <p:ph idx="1" type="body"/>
          </p:nvPr>
        </p:nvSpPr>
        <p:spPr>
          <a:xfrm>
            <a:off x="1512925" y="11525"/>
            <a:ext cx="5529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Точки доступа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33" name="Google Shape;133;g30ed5e805c3_0_63"/>
          <p:cNvSpPr txBox="1"/>
          <p:nvPr/>
        </p:nvSpPr>
        <p:spPr>
          <a:xfrm>
            <a:off x="379975" y="591075"/>
            <a:ext cx="83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Fanout – сообщения отправляются во все связанные с точкой доступа очереди</a:t>
            </a:r>
            <a:endParaRPr b="0" i="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4" name="Google Shape;134;g30ed5e805c3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350" y="912925"/>
            <a:ext cx="2859551" cy="8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0ed5e805c3_0_63"/>
          <p:cNvSpPr txBox="1"/>
          <p:nvPr/>
        </p:nvSpPr>
        <p:spPr>
          <a:xfrm>
            <a:off x="379975" y="1657875"/>
            <a:ext cx="8340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Direct – сообщения отправляются во все связанные с точкой доступа очереди, у которых ключ привязки (binding key) полностью совпадает с routing key</a:t>
            </a:r>
            <a:endParaRPr b="0" i="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6" name="Google Shape;136;g30ed5e805c3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275" y="2287075"/>
            <a:ext cx="3276600" cy="10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0ed5e805c3_0_63"/>
          <p:cNvSpPr txBox="1"/>
          <p:nvPr/>
        </p:nvSpPr>
        <p:spPr>
          <a:xfrm>
            <a:off x="379975" y="3334275"/>
            <a:ext cx="8340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Topic – сообщения отправляются во все связанные с точкой доступа очереди, у которых binding key совпадает по маске с routing key. В маске “*” соответствует одному слову (разделитель точка), а “#” соответствует нулю или более слов</a:t>
            </a:r>
            <a:endParaRPr b="0" i="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8" name="Google Shape;138;g30ed5e805c3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0500" y="4178876"/>
            <a:ext cx="2859549" cy="9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ed5e805c3_0_79"/>
          <p:cNvSpPr txBox="1"/>
          <p:nvPr>
            <p:ph type="ctrTitle"/>
          </p:nvPr>
        </p:nvSpPr>
        <p:spPr>
          <a:xfrm>
            <a:off x="311700" y="-845475"/>
            <a:ext cx="85206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Работа с RabbitMQ из SpringBoot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ed5e805c3_0_84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Как работать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49" name="Google Shape;149;g30ed5e805c3_0_84"/>
          <p:cNvSpPr txBox="1"/>
          <p:nvPr/>
        </p:nvSpPr>
        <p:spPr>
          <a:xfrm>
            <a:off x="379975" y="1353075"/>
            <a:ext cx="83409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Вообще есть Java-клиент. Примеры для него есть на официальном сайте. Мы же будем работать через SpringBoot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Так что сначала подключаем стартер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Все участники процесса у нас будут бинами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 клиентском приложении нам нужны только бины RabbitTemplate и Exchange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 приложении, которое реагирует на сообщения нужны бины Exchange, очередей и привязок (биндингов), а так же лисенеры сообщений из очередей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Создание бинов приведет к созданию аналогичных сущностей на сервере (иденпотентно)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ed5e805c3_0_90"/>
          <p:cNvSpPr txBox="1"/>
          <p:nvPr>
            <p:ph idx="1" type="body"/>
          </p:nvPr>
        </p:nvSpPr>
        <p:spPr>
          <a:xfrm>
            <a:off x="12081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Как работать - зависимости</a:t>
            </a:r>
            <a:endParaRPr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55" name="Google Shape;155;g30ed5e805c3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350" y="714625"/>
            <a:ext cx="6297827" cy="425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ed5e805c3_0_96"/>
          <p:cNvSpPr txBox="1"/>
          <p:nvPr>
            <p:ph idx="1" type="body"/>
          </p:nvPr>
        </p:nvSpPr>
        <p:spPr>
          <a:xfrm>
            <a:off x="12843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Создание Exchange</a:t>
            </a:r>
            <a:endParaRPr sz="17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61" name="Google Shape;161;g30ed5e805c3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50" y="610775"/>
            <a:ext cx="6561748" cy="443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ed5e805c3_0_103"/>
          <p:cNvSpPr txBox="1"/>
          <p:nvPr>
            <p:ph idx="1" type="body"/>
          </p:nvPr>
        </p:nvSpPr>
        <p:spPr>
          <a:xfrm>
            <a:off x="12843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Отправка сообщения</a:t>
            </a:r>
            <a:endParaRPr sz="17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67" name="Google Shape;167;g30ed5e805c3_0_103"/>
          <p:cNvPicPr preferRelativeResize="0"/>
          <p:nvPr/>
        </p:nvPicPr>
        <p:blipFill rotWithShape="1">
          <a:blip r:embed="rId4">
            <a:alphaModFix/>
          </a:blip>
          <a:srcRect b="0" l="219" r="219" t="0"/>
          <a:stretch/>
        </p:blipFill>
        <p:spPr>
          <a:xfrm>
            <a:off x="1106650" y="610775"/>
            <a:ext cx="6561748" cy="44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idx="1" type="body"/>
          </p:nvPr>
        </p:nvSpPr>
        <p:spPr>
          <a:xfrm>
            <a:off x="827125" y="621125"/>
            <a:ext cx="5621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План занятия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360500" y="1691525"/>
            <a:ext cx="7136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os Text"/>
              <a:buChar char="●"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Вспомним что такое очереди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os Text"/>
              <a:buChar char="●"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И что они нам дают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os Text"/>
              <a:buChar char="●"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Разберемся как работать с RabbitMQ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os Text"/>
              <a:buChar char="●"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Рассмотрим основных участников протокола AMQP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Golos Text"/>
              <a:buChar char="●"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С примерами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ed5e805c3_0_108"/>
          <p:cNvSpPr txBox="1"/>
          <p:nvPr>
            <p:ph idx="1" type="body"/>
          </p:nvPr>
        </p:nvSpPr>
        <p:spPr>
          <a:xfrm>
            <a:off x="12843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Создание очереди и привязка</a:t>
            </a:r>
            <a:endParaRPr sz="17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73" name="Google Shape;173;g30ed5e805c3_0_108"/>
          <p:cNvPicPr preferRelativeResize="0"/>
          <p:nvPr/>
        </p:nvPicPr>
        <p:blipFill rotWithShape="1">
          <a:blip r:embed="rId4">
            <a:alphaModFix/>
          </a:blip>
          <a:srcRect b="0" l="238" r="248" t="0"/>
          <a:stretch/>
        </p:blipFill>
        <p:spPr>
          <a:xfrm>
            <a:off x="1106650" y="610775"/>
            <a:ext cx="6561746" cy="44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ed5e805c3_0_113"/>
          <p:cNvSpPr txBox="1"/>
          <p:nvPr>
            <p:ph idx="1" type="body"/>
          </p:nvPr>
        </p:nvSpPr>
        <p:spPr>
          <a:xfrm>
            <a:off x="12843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Лисенер</a:t>
            </a:r>
            <a:endParaRPr sz="17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79" name="Google Shape;179;g30ed5e805c3_0_113"/>
          <p:cNvPicPr preferRelativeResize="0"/>
          <p:nvPr/>
        </p:nvPicPr>
        <p:blipFill rotWithShape="1">
          <a:blip r:embed="rId4">
            <a:alphaModFix/>
          </a:blip>
          <a:srcRect b="79" l="0" r="0" t="79"/>
          <a:stretch/>
        </p:blipFill>
        <p:spPr>
          <a:xfrm>
            <a:off x="1106650" y="610775"/>
            <a:ext cx="6561747" cy="44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ed5e805c3_0_118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Конвертеры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85" name="Google Shape;185;g30ed5e805c3_0_118"/>
          <p:cNvSpPr txBox="1"/>
          <p:nvPr/>
        </p:nvSpPr>
        <p:spPr>
          <a:xfrm>
            <a:off x="379975" y="1353075"/>
            <a:ext cx="8340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Предыдущий вариант подойдет если мы сами конвертируем свои сущности для передачи в строки/массивы байт и обратно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Но что если хочется, чтобы это все происходило автоматически?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Можно и так. У нас есть конвертеры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Например, Jackson2JsonMessageConverter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ed5e805c3_0_124"/>
          <p:cNvSpPr txBox="1"/>
          <p:nvPr>
            <p:ph idx="1" type="body"/>
          </p:nvPr>
        </p:nvSpPr>
        <p:spPr>
          <a:xfrm>
            <a:off x="12843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Конфигурирование конвертера</a:t>
            </a:r>
            <a:endParaRPr sz="17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91" name="Google Shape;191;g30ed5e805c3_0_124"/>
          <p:cNvPicPr preferRelativeResize="0"/>
          <p:nvPr/>
        </p:nvPicPr>
        <p:blipFill rotWithShape="1">
          <a:blip r:embed="rId4">
            <a:alphaModFix/>
          </a:blip>
          <a:srcRect b="0" l="317" r="317" t="0"/>
          <a:stretch/>
        </p:blipFill>
        <p:spPr>
          <a:xfrm>
            <a:off x="1106650" y="610775"/>
            <a:ext cx="6561746" cy="44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ed5e805c3_0_129"/>
          <p:cNvSpPr txBox="1"/>
          <p:nvPr>
            <p:ph idx="1" type="body"/>
          </p:nvPr>
        </p:nvSpPr>
        <p:spPr>
          <a:xfrm>
            <a:off x="12843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 конвертерами</a:t>
            </a:r>
            <a:endParaRPr sz="17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197" name="Google Shape;197;g30ed5e805c3_0_129"/>
          <p:cNvPicPr preferRelativeResize="0"/>
          <p:nvPr/>
        </p:nvPicPr>
        <p:blipFill rotWithShape="1">
          <a:blip r:embed="rId4">
            <a:alphaModFix/>
          </a:blip>
          <a:srcRect b="0" l="19" r="19" t="0"/>
          <a:stretch/>
        </p:blipFill>
        <p:spPr>
          <a:xfrm>
            <a:off x="1106650" y="610775"/>
            <a:ext cx="6561746" cy="44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ed5e805c3_0_134"/>
          <p:cNvSpPr txBox="1"/>
          <p:nvPr>
            <p:ph idx="1" type="body"/>
          </p:nvPr>
        </p:nvSpPr>
        <p:spPr>
          <a:xfrm>
            <a:off x="12843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ru" sz="1754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Вопрос. Когда сообщение будет удалено из очереди?</a:t>
            </a:r>
            <a:endParaRPr sz="1245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203" name="Google Shape;203;g30ed5e805c3_0_134"/>
          <p:cNvPicPr preferRelativeResize="0"/>
          <p:nvPr/>
        </p:nvPicPr>
        <p:blipFill rotWithShape="1">
          <a:blip r:embed="rId4">
            <a:alphaModFix/>
          </a:blip>
          <a:srcRect b="0" l="49" r="39" t="0"/>
          <a:stretch/>
        </p:blipFill>
        <p:spPr>
          <a:xfrm>
            <a:off x="1106650" y="610775"/>
            <a:ext cx="6561746" cy="44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ed5e805c3_0_139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Подтверждение сообщений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09" name="Google Shape;209;g30ed5e805c3_0_139"/>
          <p:cNvSpPr txBox="1"/>
          <p:nvPr/>
        </p:nvSpPr>
        <p:spPr>
          <a:xfrm>
            <a:off x="379975" y="1353075"/>
            <a:ext cx="8340900" cy="3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 RabbitMQ, традиционно, сообщения удаляются из очереди после передачи по назначению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Но в этом случае велика вероятность того, что при обработке сообщения, что-то пойдет не так и оно будет потеряно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Чтобы снизить вероятность данного развития событий, помимо автоматического (auto) подтверждения приема (acknowledgement/ack) сообщения существует еще и ручное (manual)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 этом случае сообщение будет удалено только когда мы вызовем соответствующий метод, в нужный нам момент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При работе через спрингбут есть некоторая путаница, т.к. в его рамках существует три способа подтверждения (NONE = классическому AUTO, AUTO = если метод лисенера завершился успешно, MANUAL)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ed5e805c3_0_145"/>
          <p:cNvSpPr txBox="1"/>
          <p:nvPr>
            <p:ph idx="1" type="body"/>
          </p:nvPr>
        </p:nvSpPr>
        <p:spPr>
          <a:xfrm>
            <a:off x="12843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ru" sz="1754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Лисенер</a:t>
            </a:r>
            <a:endParaRPr sz="1245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215" name="Google Shape;215;g30ed5e805c3_0_145"/>
          <p:cNvPicPr preferRelativeResize="0"/>
          <p:nvPr/>
        </p:nvPicPr>
        <p:blipFill rotWithShape="1">
          <a:blip r:embed="rId4">
            <a:alphaModFix/>
          </a:blip>
          <a:srcRect b="0" l="268" r="258" t="0"/>
          <a:stretch/>
        </p:blipFill>
        <p:spPr>
          <a:xfrm>
            <a:off x="1106650" y="610775"/>
            <a:ext cx="6561747" cy="4430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ed5e805c3_0_150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Дополнительные настройки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21" name="Google Shape;221;g30ed5e805c3_0_150"/>
          <p:cNvSpPr txBox="1"/>
          <p:nvPr/>
        </p:nvSpPr>
        <p:spPr>
          <a:xfrm>
            <a:off x="379975" y="1353075"/>
            <a:ext cx="83409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Для очередей и exchange можно при создании указать параметры durable и autodelete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Первый отвечает за то, переживет ли наш объект перезагрузку сервера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Второй за удаление объекта, когда он не используется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Объект считается используемым пока к нему кто- то привязан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Подписчик для очереди и очереди для exchange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ed5e805c3_0_156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Дополнительные настройки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27" name="Google Shape;227;g30ed5e805c3_0_156"/>
          <p:cNvSpPr txBox="1"/>
          <p:nvPr/>
        </p:nvSpPr>
        <p:spPr>
          <a:xfrm>
            <a:off x="379975" y="1353075"/>
            <a:ext cx="83409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Так же, при создании очередей можно указать параметры exclusive и Map&lt;String, Object&gt; arguments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exclusive отвечает за то, что к очереди может быть подключен только один подписчик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 arguments можно передавать такие настройки как: </a:t>
            </a:r>
            <a:b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▪ x-message-ttl; </a:t>
            </a:r>
            <a:b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▪ x-max-length/x-max-lenght-bytes </a:t>
            </a:r>
            <a:b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▪ x-overflow: (drop-head, reject-publish) </a:t>
            </a:r>
            <a:b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▪ x-dead-letter-exchange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ee7003f23_0_1"/>
          <p:cNvSpPr txBox="1"/>
          <p:nvPr>
            <p:ph type="ctrTitle"/>
          </p:nvPr>
        </p:nvSpPr>
        <p:spPr>
          <a:xfrm>
            <a:off x="311700" y="-845475"/>
            <a:ext cx="85206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Краткое содержание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ed5e805c3_0_162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Dead letter exchange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33" name="Google Shape;233;g30ed5e805c3_0_162"/>
          <p:cNvSpPr txBox="1"/>
          <p:nvPr/>
        </p:nvSpPr>
        <p:spPr>
          <a:xfrm>
            <a:off x="379975" y="1353075"/>
            <a:ext cx="83409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Dead letter exchange – это такой exchange, куда отправляются отклоненные сообщения, сообщения у которых превышено ttl, а так же те, которые были удалены при переполнении очереди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Поэтому с помощью x-message-ttl и x-dead- letter-exchange можно учинить крутой, отложенный retry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ed5e805c3_0_169"/>
          <p:cNvSpPr txBox="1"/>
          <p:nvPr>
            <p:ph type="ctrTitle"/>
          </p:nvPr>
        </p:nvSpPr>
        <p:spPr>
          <a:xfrm>
            <a:off x="311700" y="-845475"/>
            <a:ext cx="85206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Демо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ed5e805c3_0_173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RPC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44" name="Google Shape;244;g30ed5e805c3_0_173"/>
          <p:cNvSpPr txBox="1"/>
          <p:nvPr/>
        </p:nvSpPr>
        <p:spPr>
          <a:xfrm>
            <a:off x="379975" y="1353075"/>
            <a:ext cx="83409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В текущем варианте нам приходилось обновлять страницу в ожидании обработки клиента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Работа с очередями хороша для использования асинхронного подхода, который классический Spring MVC не поддерживает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Но иногда все же хочется получить некоторые преимущества, что дает нам использование RabbitMQ, но работать в синхронном стиле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Это тоже можно сделать. У RabbitMQ есть режим RPC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ed5e805c3_0_179"/>
          <p:cNvSpPr txBox="1"/>
          <p:nvPr>
            <p:ph idx="1" type="body"/>
          </p:nvPr>
        </p:nvSpPr>
        <p:spPr>
          <a:xfrm>
            <a:off x="1284325" y="877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ru" sz="1754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RPC</a:t>
            </a:r>
            <a:endParaRPr sz="1245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pic>
        <p:nvPicPr>
          <p:cNvPr id="250" name="Google Shape;250;g30ed5e805c3_0_179"/>
          <p:cNvPicPr preferRelativeResize="0"/>
          <p:nvPr/>
        </p:nvPicPr>
        <p:blipFill rotWithShape="1">
          <a:blip r:embed="rId4">
            <a:alphaModFix/>
          </a:blip>
          <a:srcRect b="377" l="0" r="0" t="367"/>
          <a:stretch/>
        </p:blipFill>
        <p:spPr>
          <a:xfrm>
            <a:off x="1106650" y="610775"/>
            <a:ext cx="6561747" cy="443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ed5e805c3_0_184"/>
          <p:cNvSpPr txBox="1"/>
          <p:nvPr>
            <p:ph type="ctrTitle"/>
          </p:nvPr>
        </p:nvSpPr>
        <p:spPr>
          <a:xfrm>
            <a:off x="163425" y="-845475"/>
            <a:ext cx="85206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Демо (RPC)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2acfe1e19_0_80"/>
          <p:cNvSpPr txBox="1"/>
          <p:nvPr>
            <p:ph type="ctrTitle"/>
          </p:nvPr>
        </p:nvSpPr>
        <p:spPr>
          <a:xfrm>
            <a:off x="311700" y="275425"/>
            <a:ext cx="85206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Домашнее задание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61" name="Google Shape;261;g2e2acfe1e19_0_80"/>
          <p:cNvSpPr txBox="1"/>
          <p:nvPr/>
        </p:nvSpPr>
        <p:spPr>
          <a:xfrm>
            <a:off x="372075" y="2043200"/>
            <a:ext cx="8664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/>
          <p:nvPr>
            <p:ph type="ctrTitle"/>
          </p:nvPr>
        </p:nvSpPr>
        <p:spPr>
          <a:xfrm>
            <a:off x="755025" y="1660650"/>
            <a:ext cx="80775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Спасибо за внимание!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ed5e805c3_0_2"/>
          <p:cNvSpPr txBox="1"/>
          <p:nvPr>
            <p:ph type="ctrTitle"/>
          </p:nvPr>
        </p:nvSpPr>
        <p:spPr>
          <a:xfrm>
            <a:off x="311700" y="-235875"/>
            <a:ext cx="85206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2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Для чего мы можем использовать очереди?</a:t>
            </a:r>
            <a:endParaRPr sz="52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72" name="Google Shape;72;g30ed5e805c3_0_2"/>
          <p:cNvSpPr txBox="1"/>
          <p:nvPr>
            <p:ph idx="4294967295" type="body"/>
          </p:nvPr>
        </p:nvSpPr>
        <p:spPr>
          <a:xfrm>
            <a:off x="369925" y="1230725"/>
            <a:ext cx="5621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Вопрос</a:t>
            </a:r>
            <a:endParaRPr sz="220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ed5e805c3_0_10"/>
          <p:cNvSpPr txBox="1"/>
          <p:nvPr>
            <p:ph type="ctrTitle"/>
          </p:nvPr>
        </p:nvSpPr>
        <p:spPr>
          <a:xfrm>
            <a:off x="311700" y="1565200"/>
            <a:ext cx="85206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❖ В прошлом занятии мы изучали способы коммуникации между приложениями </a:t>
            </a:r>
            <a:br>
              <a:rPr lang="ru" sz="19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br>
              <a:rPr lang="ru" sz="19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19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❖ А до этого изучали очереди </a:t>
            </a:r>
            <a:br>
              <a:rPr lang="ru" sz="19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br>
              <a:rPr lang="ru" sz="19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19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❖ Сегодня будем изучать, как с помощью очередей коммуницировать между приложениями)</a:t>
            </a:r>
            <a:endParaRPr sz="1979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78" name="Google Shape;78;g30ed5e805c3_0_10"/>
          <p:cNvSpPr txBox="1"/>
          <p:nvPr>
            <p:ph idx="4294967295" type="body"/>
          </p:nvPr>
        </p:nvSpPr>
        <p:spPr>
          <a:xfrm>
            <a:off x="369925" y="925925"/>
            <a:ext cx="5621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4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Краткое содержание</a:t>
            </a:r>
            <a:endParaRPr sz="280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ed5e805c3_0_16"/>
          <p:cNvSpPr txBox="1"/>
          <p:nvPr>
            <p:ph type="ctrTitle"/>
          </p:nvPr>
        </p:nvSpPr>
        <p:spPr>
          <a:xfrm>
            <a:off x="311700" y="-235875"/>
            <a:ext cx="85206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18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Какие преимущества дает нам коммуникация через очереди?</a:t>
            </a:r>
            <a:endParaRPr sz="418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84" name="Google Shape;84;g30ed5e805c3_0_16"/>
          <p:cNvSpPr txBox="1"/>
          <p:nvPr>
            <p:ph idx="4294967295" type="body"/>
          </p:nvPr>
        </p:nvSpPr>
        <p:spPr>
          <a:xfrm>
            <a:off x="369925" y="1230725"/>
            <a:ext cx="5621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Вопрос</a:t>
            </a:r>
            <a:endParaRPr sz="220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ed5e805c3_0_22"/>
          <p:cNvSpPr txBox="1"/>
          <p:nvPr>
            <p:ph type="ctrTitle"/>
          </p:nvPr>
        </p:nvSpPr>
        <p:spPr>
          <a:xfrm>
            <a:off x="311700" y="1226525"/>
            <a:ext cx="8520600" cy="37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❖ Очереди это такая структура данных </a:t>
            </a: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❖ Которая реализует принцип FIFO (первый пришел -&gt; первый вышел) </a:t>
            </a: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❖ Туда можно “класть” и оттуда можно “забирать” объекты</a:t>
            </a: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❖ Обычно очереди нам нужны для коммуникации между чем либо</a:t>
            </a: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❖ Например, между потоками приложения или между его компонентами </a:t>
            </a: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b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</a:br>
            <a:r>
              <a:rPr lang="ru" sz="1779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❖ Во втором случае, очереди зачастую хранят сообщения, представляющие из себя некую структуру (класс), универсальный контейнер для наших данных</a:t>
            </a:r>
            <a:endParaRPr sz="1779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90" name="Google Shape;90;g30ed5e805c3_0_22"/>
          <p:cNvSpPr txBox="1"/>
          <p:nvPr>
            <p:ph idx="4294967295" type="body"/>
          </p:nvPr>
        </p:nvSpPr>
        <p:spPr>
          <a:xfrm>
            <a:off x="369925" y="621125"/>
            <a:ext cx="80451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4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Вспомним что такое очереди</a:t>
            </a:r>
            <a:endParaRPr sz="280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ee7003f23_0_47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Вспомним, для чего нужны очереди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96" name="Google Shape;96;g2dee7003f23_0_47"/>
          <p:cNvSpPr txBox="1"/>
          <p:nvPr/>
        </p:nvSpPr>
        <p:spPr>
          <a:xfrm>
            <a:off x="379975" y="1353075"/>
            <a:ext cx="8340900" cy="3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Очереди были бы бесполезны, если бы не давали нам какие-то преимущества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❖ Вот некоторые из них: </a:t>
            </a:r>
            <a:b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• Повышают отзывчивость, за счет того, что позволяют работать асинхронно </a:t>
            </a:r>
            <a:b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• А значит мы можем отложить обработку данных, что снижает нагрузку на приложение </a:t>
            </a:r>
            <a:b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• Повышают гибкость, т.к. мы не знаем что там за очередью, куда мы положили сообщение </a:t>
            </a:r>
            <a:b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• Позволяют сократить количество зависимостей в классах (опционально) </a:t>
            </a:r>
            <a:b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</a:b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• Повышают отказоустойчивость (отвалилась БД, но работа идет, т.к. запросы к ней копятся в очереди)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❖ На базе очередей строятся т.н. системы обмена сообщениями, дополнительный слой абстракции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ed5e805c3_0_31"/>
          <p:cNvSpPr txBox="1"/>
          <p:nvPr>
            <p:ph idx="1" type="body"/>
          </p:nvPr>
        </p:nvSpPr>
        <p:spPr>
          <a:xfrm>
            <a:off x="827125" y="621125"/>
            <a:ext cx="7136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solidFill>
                  <a:srgbClr val="252525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Внешние очереди</a:t>
            </a:r>
            <a:endParaRPr sz="2200">
              <a:solidFill>
                <a:schemeClr val="accen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02" name="Google Shape;102;g30ed5e805c3_0_31"/>
          <p:cNvSpPr txBox="1"/>
          <p:nvPr/>
        </p:nvSpPr>
        <p:spPr>
          <a:xfrm>
            <a:off x="379975" y="1353075"/>
            <a:ext cx="8340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Ну и раз уж очереди такие классные, то очень хочется расширить область их применения за пределы одного приложения/сервиса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И это уже сделано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Существуют, т.н. внешние системы очередей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olos Text"/>
                <a:ea typeface="Golos Text"/>
                <a:cs typeface="Golos Text"/>
                <a:sym typeface="Golos Text"/>
              </a:rPr>
              <a:t>❖ Их достаточно много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FFF"/>
      </a:accent1>
      <a:accent2>
        <a:srgbClr val="212121"/>
      </a:accent2>
      <a:accent3>
        <a:srgbClr val="78909C"/>
      </a:accent3>
      <a:accent4>
        <a:srgbClr val="9BBFF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